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solidFill>
                <a:srgbClr val="7695B6"/>
              </a:solidFill>
              <a:prstDash val="solid"/>
              <a:miter lim="400000"/>
            </a:ln>
          </a:left>
          <a:right>
            <a:ln w="12700" cap="flat">
              <a:solidFill>
                <a:srgbClr val="7695B6"/>
              </a:solidFill>
              <a:prstDash val="solid"/>
              <a:miter lim="400000"/>
            </a:ln>
          </a:right>
          <a:top>
            <a:ln w="127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solidFill>
                <a:srgbClr val="7695B6"/>
              </a:solidFill>
              <a:prstDash val="solid"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solidFill>
                <a:srgbClr val="7695B6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solidFill>
                <a:srgbClr val="7695B6"/>
              </a:solidFill>
              <a:prstDash val="solid"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695B6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BD8CD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BE2">
              <a:alpha val="85000"/>
            </a:srgbClr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solidFill>
                <a:srgbClr val="A8A49D"/>
              </a:solidFill>
              <a:prstDash val="solid"/>
              <a:miter lim="400000"/>
            </a:ln>
          </a:left>
          <a:right>
            <a:ln w="12700" cap="flat">
              <a:solidFill>
                <a:srgbClr val="A8A49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A8A49D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4C1BA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3CB"/>
              </a:solidFill>
              <a:prstDash val="solid"/>
              <a:miter lim="400000"/>
            </a:ln>
          </a:insideV>
        </a:tcBdr>
        <a:fill>
          <a:solidFill>
            <a:srgbClr val="8C8982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A49D"/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A49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D6D3CB"/>
              </a:solidFill>
              <a:prstDash val="solid"/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D6D3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D6D3CB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D6D3CB"/>
              </a:solidFill>
              <a:prstDash val="solid"/>
              <a:miter lim="400000"/>
            </a:ln>
          </a:bottom>
          <a:insideH>
            <a:ln w="254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3" name="Shape 14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10.xml.rels><?xml version="1.0" encoding="UTF-8" standalone="yes"?><Relationships xmlns="http://schemas.openxmlformats.org/package/2006/relationships"><Relationship Id="rId1" Type="http://schemas.openxmlformats.org/officeDocument/2006/relationships/slide" Target="../slides/slide41.xml"/><Relationship Id="rId2" Type="http://schemas.openxmlformats.org/officeDocument/2006/relationships/notesMaster" Target="../notesMasters/notesMaster1.xml"/></Relationships>

</file>

<file path=ppt/notesSlides/_rels/notesSlide11.xml.rels><?xml version="1.0" encoding="UTF-8" standalone="yes"?><Relationships xmlns="http://schemas.openxmlformats.org/package/2006/relationships"><Relationship Id="rId1" Type="http://schemas.openxmlformats.org/officeDocument/2006/relationships/slide" Target="../slides/slide42.xml"/><Relationship Id="rId2" Type="http://schemas.openxmlformats.org/officeDocument/2006/relationships/notesMaster" Target="../notesMasters/notesMaster1.xml"/></Relationships>

</file>

<file path=ppt/notesSlides/_rels/notesSlide12.xml.rels><?xml version="1.0" encoding="UTF-8" standalone="yes"?>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</Relationships>

</file>

<file path=ppt/notesSlides/_rels/notesSlide8.xml.rels><?xml version="1.0" encoding="UTF-8" standalone="yes"?>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</Relationships>

</file>

<file path=ppt/notesSlides/_rels/notesSlide9.xml.rels><?xml version="1.0" encoding="UTF-8" standalone="yes"?>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Shape 17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The majority of the software budget in large companies is devoted to changing and evolving existing software.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8" name="Shape 29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true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3" name="Shape 30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 - low quality, low business value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8" name="Shape 3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all of the above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New requirements emerge when software is used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3" name="Shape 18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The first stage usually involves program understanding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2" name="Shape 21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D.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7" name="Shape 21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2" name="Shape 22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D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6" name="Shape 2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refactoring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1" name="Shape 2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neither involves adding functionality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6" name="Shape 26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All of the above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"/>
          <p:cNvSpPr/>
          <p:nvPr/>
        </p:nvSpPr>
        <p:spPr>
          <a:xfrm>
            <a:off x="406400" y="86233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" name="Line"/>
          <p:cNvSpPr/>
          <p:nvPr/>
        </p:nvSpPr>
        <p:spPr>
          <a:xfrm>
            <a:off x="406400" y="86741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" name="Date"/>
          <p:cNvSpPr txBox="1"/>
          <p:nvPr>
            <p:ph type="body" sz="quarter" idx="13"/>
          </p:nvPr>
        </p:nvSpPr>
        <p:spPr>
          <a:xfrm>
            <a:off x="369422" y="8807450"/>
            <a:ext cx="12255501" cy="406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i="1" sz="1800">
                <a:solidFill>
                  <a:srgbClr val="5C86B9"/>
                </a:solidFill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16" name="Title Text"/>
          <p:cNvSpPr txBox="1"/>
          <p:nvPr>
            <p:ph type="title"/>
          </p:nvPr>
        </p:nvSpPr>
        <p:spPr>
          <a:xfrm>
            <a:off x="355600" y="5905500"/>
            <a:ext cx="12293600" cy="210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7" name="Body Level One…"/>
          <p:cNvSpPr txBox="1"/>
          <p:nvPr>
            <p:ph type="body" sz="quarter" idx="1"/>
          </p:nvPr>
        </p:nvSpPr>
        <p:spPr>
          <a:xfrm>
            <a:off x="355600" y="8001000"/>
            <a:ext cx="12293600" cy="508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1pPr>
            <a:lvl2pPr marL="0" indent="2286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2pPr>
            <a:lvl3pPr marL="0" indent="4572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3pPr>
            <a:lvl4pPr marL="0" indent="6858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4pPr>
            <a:lvl5pPr marL="0" indent="9144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“Type a quote here.”"/>
          <p:cNvSpPr txBox="1"/>
          <p:nvPr>
            <p:ph type="body" sz="quarter" idx="13"/>
          </p:nvPr>
        </p:nvSpPr>
        <p:spPr>
          <a:xfrm>
            <a:off x="1270000" y="4305300"/>
            <a:ext cx="10464800" cy="609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ClrTx/>
              <a:buSzTx/>
              <a:buFontTx/>
              <a:buNone/>
              <a:defRPr sz="30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8" name="–Johnny Appleseed"/>
          <p:cNvSpPr txBox="1"/>
          <p:nvPr>
            <p:ph type="body" sz="quarter" idx="14"/>
          </p:nvPr>
        </p:nvSpPr>
        <p:spPr>
          <a:xfrm>
            <a:off x="1270000" y="6362700"/>
            <a:ext cx="104648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200"/>
              </a:spcBef>
              <a:buClrTx/>
              <a:buSzTx/>
              <a:buFontTx/>
              <a:buNone/>
              <a:defRPr i="1" sz="3000">
                <a:solidFill>
                  <a:srgbClr val="5C86B9"/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sx="100000" sy="100000" kx="0" ky="0" algn="b" rotWithShape="0" blurRad="38100" dist="15537" dir="5392174">
                    <a:srgbClr val="000000">
                      <a:alpha val="78421"/>
                    </a:srgbClr>
                  </a:outerShdw>
                </a:effectLst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ctangle"/>
          <p:cNvSpPr/>
          <p:nvPr/>
        </p:nvSpPr>
        <p:spPr>
          <a:xfrm>
            <a:off x="0" y="9103359"/>
            <a:ext cx="13004802" cy="650241"/>
          </a:xfrm>
          <a:prstGeom prst="rect">
            <a:avLst/>
          </a:prstGeom>
          <a:solidFill>
            <a:srgbClr val="009DD9"/>
          </a:solidFill>
          <a:ln w="12700">
            <a:miter lim="400000"/>
          </a:ln>
        </p:spPr>
        <p:txBody>
          <a:bodyPr lIns="65023" tIns="65023" rIns="65023" bIns="65023"/>
          <a:lstStyle/>
          <a:p>
            <a:pPr algn="l" defTabSz="650240"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32" name="Rectangle"/>
          <p:cNvSpPr/>
          <p:nvPr/>
        </p:nvSpPr>
        <p:spPr>
          <a:xfrm>
            <a:off x="0" y="9008803"/>
            <a:ext cx="13004802" cy="93866"/>
          </a:xfrm>
          <a:prstGeom prst="rect">
            <a:avLst/>
          </a:prstGeom>
          <a:solidFill>
            <a:srgbClr val="0F6FC6"/>
          </a:solidFill>
          <a:ln w="12700">
            <a:miter lim="400000"/>
          </a:ln>
        </p:spPr>
        <p:txBody>
          <a:bodyPr lIns="65023" tIns="65023" rIns="65023" bIns="65023"/>
          <a:lstStyle/>
          <a:p>
            <a:pPr algn="l" defTabSz="650240"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33" name="Line"/>
          <p:cNvSpPr/>
          <p:nvPr/>
        </p:nvSpPr>
        <p:spPr>
          <a:xfrm>
            <a:off x="1273100" y="2471601"/>
            <a:ext cx="10631424" cy="1"/>
          </a:xfrm>
          <a:prstGeom prst="line">
            <a:avLst/>
          </a:prstGeom>
          <a:ln w="3175">
            <a:solidFill>
              <a:srgbClr val="808080"/>
            </a:solidFill>
          </a:ln>
        </p:spPr>
        <p:txBody>
          <a:bodyPr lIns="65023" tIns="65023" rIns="65023" bIns="65023"/>
          <a:lstStyle/>
          <a:p>
            <a:pPr algn="l" defTabSz="650240"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34" name="Title Text"/>
          <p:cNvSpPr txBox="1"/>
          <p:nvPr>
            <p:ph type="title"/>
          </p:nvPr>
        </p:nvSpPr>
        <p:spPr>
          <a:xfrm>
            <a:off x="1170431" y="407614"/>
            <a:ext cx="10728962" cy="2063300"/>
          </a:xfrm>
          <a:prstGeom prst="rect">
            <a:avLst/>
          </a:prstGeom>
        </p:spPr>
        <p:txBody>
          <a:bodyPr lIns="65023" tIns="65023" rIns="65023" bIns="65023" anchor="b"/>
          <a:lstStyle>
            <a:lvl1pPr defTabSz="1300480">
              <a:lnSpc>
                <a:spcPct val="85000"/>
              </a:lnSpc>
              <a:defRPr spc="-70" sz="6800">
                <a:solidFill>
                  <a:srgbClr val="40404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5" name="Body Level One…"/>
          <p:cNvSpPr txBox="1"/>
          <p:nvPr>
            <p:ph type="body" idx="1"/>
          </p:nvPr>
        </p:nvSpPr>
        <p:spPr>
          <a:xfrm>
            <a:off x="1170430" y="2625043"/>
            <a:ext cx="10728962" cy="5722113"/>
          </a:xfrm>
          <a:prstGeom prst="rect">
            <a:avLst/>
          </a:prstGeom>
        </p:spPr>
        <p:txBody>
          <a:bodyPr lIns="0" tIns="0" rIns="0" bIns="0" anchor="t"/>
          <a:lstStyle>
            <a:lvl1pPr marL="128015" indent="-128015" defTabSz="1300480">
              <a:lnSpc>
                <a:spcPct val="90000"/>
              </a:lnSpc>
              <a:spcBef>
                <a:spcPts val="1700"/>
              </a:spcBef>
              <a:buClr>
                <a:srgbClr val="0F6FC6"/>
              </a:buClr>
              <a:buSzPct val="100000"/>
              <a:buFont typeface="Calibri"/>
              <a:buChar char=" "/>
              <a:defRPr sz="28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85647" indent="-284479" defTabSz="1300480">
              <a:lnSpc>
                <a:spcPct val="90000"/>
              </a:lnSpc>
              <a:spcBef>
                <a:spcPts val="1700"/>
              </a:spcBef>
              <a:buClr>
                <a:srgbClr val="0F6FC6"/>
              </a:buClr>
              <a:buSzPct val="100000"/>
              <a:buFont typeface="Calibri"/>
              <a:buChar char="◦"/>
              <a:defRPr sz="28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749808" indent="-365760" defTabSz="1300480">
              <a:lnSpc>
                <a:spcPct val="90000"/>
              </a:lnSpc>
              <a:spcBef>
                <a:spcPts val="1700"/>
              </a:spcBef>
              <a:buClr>
                <a:srgbClr val="0F6FC6"/>
              </a:buClr>
              <a:buSzPct val="100000"/>
              <a:buFont typeface="Calibri"/>
              <a:buChar char="◦"/>
              <a:defRPr sz="28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932688" indent="-365760" defTabSz="1300480">
              <a:lnSpc>
                <a:spcPct val="90000"/>
              </a:lnSpc>
              <a:spcBef>
                <a:spcPts val="1700"/>
              </a:spcBef>
              <a:buClr>
                <a:srgbClr val="0F6FC6"/>
              </a:buClr>
              <a:buSzPct val="100000"/>
              <a:buFont typeface="Calibri"/>
              <a:buChar char="◦"/>
              <a:defRPr sz="28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115568" indent="-365760" defTabSz="1300480">
              <a:lnSpc>
                <a:spcPct val="90000"/>
              </a:lnSpc>
              <a:spcBef>
                <a:spcPts val="1700"/>
              </a:spcBef>
              <a:buClr>
                <a:srgbClr val="0F6FC6"/>
              </a:buClr>
              <a:buSzPct val="100000"/>
              <a:buFont typeface="Calibri"/>
              <a:buChar char="◦"/>
              <a:defRPr sz="28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xfrm>
            <a:off x="11619466" y="9273921"/>
            <a:ext cx="340517" cy="345949"/>
          </a:xfrm>
          <a:prstGeom prst="rect">
            <a:avLst/>
          </a:prstGeom>
        </p:spPr>
        <p:txBody>
          <a:bodyPr lIns="65023" tIns="65023" rIns="65023" bIns="65023" anchor="ctr"/>
          <a:lstStyle>
            <a:lvl1pPr algn="r" defTabSz="650240">
              <a:def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Line"/>
          <p:cNvSpPr/>
          <p:nvPr/>
        </p:nvSpPr>
        <p:spPr>
          <a:xfrm>
            <a:off x="406400" y="86233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6" name="Line"/>
          <p:cNvSpPr/>
          <p:nvPr/>
        </p:nvSpPr>
        <p:spPr>
          <a:xfrm>
            <a:off x="406400" y="86741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" name="Date"/>
          <p:cNvSpPr txBox="1"/>
          <p:nvPr>
            <p:ph type="body" sz="quarter" idx="13"/>
          </p:nvPr>
        </p:nvSpPr>
        <p:spPr>
          <a:xfrm>
            <a:off x="369422" y="8807450"/>
            <a:ext cx="12255501" cy="406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i="1" sz="1800">
                <a:solidFill>
                  <a:srgbClr val="5C86B9"/>
                </a:solidFill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28" name="Image"/>
          <p:cNvSpPr/>
          <p:nvPr>
            <p:ph type="pic" idx="14"/>
          </p:nvPr>
        </p:nvSpPr>
        <p:spPr>
          <a:xfrm>
            <a:off x="368300" y="444500"/>
            <a:ext cx="12268200" cy="6324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9" name="Title Text"/>
          <p:cNvSpPr txBox="1"/>
          <p:nvPr>
            <p:ph type="title"/>
          </p:nvPr>
        </p:nvSpPr>
        <p:spPr>
          <a:xfrm>
            <a:off x="355600" y="6908800"/>
            <a:ext cx="12293600" cy="11049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355600" y="8001000"/>
            <a:ext cx="12293600" cy="508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1pPr>
            <a:lvl2pPr marL="0" indent="2286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2pPr>
            <a:lvl3pPr marL="0" indent="4572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3pPr>
            <a:lvl4pPr marL="0" indent="6858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4pPr>
            <a:lvl5pPr marL="0" indent="9144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406400" y="48641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9" name="Line"/>
          <p:cNvSpPr/>
          <p:nvPr/>
        </p:nvSpPr>
        <p:spPr>
          <a:xfrm>
            <a:off x="406400" y="49149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355600" y="2628900"/>
            <a:ext cx="12293600" cy="210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"/>
          <p:cNvSpPr/>
          <p:nvPr/>
        </p:nvSpPr>
        <p:spPr>
          <a:xfrm>
            <a:off x="406400" y="5270500"/>
            <a:ext cx="5689600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9" name="Line"/>
          <p:cNvSpPr/>
          <p:nvPr/>
        </p:nvSpPr>
        <p:spPr>
          <a:xfrm>
            <a:off x="406400" y="5321300"/>
            <a:ext cx="5689600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0" name="Image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Title Text"/>
          <p:cNvSpPr txBox="1"/>
          <p:nvPr>
            <p:ph type="title"/>
          </p:nvPr>
        </p:nvSpPr>
        <p:spPr>
          <a:xfrm>
            <a:off x="355600" y="1930400"/>
            <a:ext cx="5816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52" name="Body Level One…"/>
          <p:cNvSpPr txBox="1"/>
          <p:nvPr>
            <p:ph type="body" sz="quarter" idx="1"/>
          </p:nvPr>
        </p:nvSpPr>
        <p:spPr>
          <a:xfrm>
            <a:off x="355600" y="5410200"/>
            <a:ext cx="5816600" cy="3365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1pPr>
            <a:lvl2pPr marL="0" indent="2286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2pPr>
            <a:lvl3pPr marL="0" indent="4572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3pPr>
            <a:lvl4pPr marL="0" indent="6858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4pPr>
            <a:lvl5pPr marL="0" indent="91440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sx="100000" sy="100000" kx="0" ky="0" algn="b" rotWithShape="0" blurRad="38100" dist="15537" dir="5392174">
                    <a:srgbClr val="000000">
                      <a:alpha val="78421"/>
                    </a:srgbClr>
                  </a:outerShdw>
                </a:effectLst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>
            <a:lvl1pPr>
              <a:spcBef>
                <a:spcPts val="4200"/>
              </a:spcBef>
            </a:lvl1pPr>
            <a:lvl2pPr>
              <a:spcBef>
                <a:spcPts val="4200"/>
              </a:spcBef>
            </a:lvl2pPr>
            <a:lvl3pPr>
              <a:spcBef>
                <a:spcPts val="4200"/>
              </a:spcBef>
            </a:lvl3pPr>
            <a:lvl4pPr>
              <a:spcBef>
                <a:spcPts val="4200"/>
              </a:spcBef>
            </a:lvl4pPr>
            <a:lvl5pPr>
              <a:spcBef>
                <a:spcPts val="420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Line"/>
          <p:cNvSpPr/>
          <p:nvPr/>
        </p:nvSpPr>
        <p:spPr>
          <a:xfrm>
            <a:off x="406400" y="2565400"/>
            <a:ext cx="5689600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8" name="Line"/>
          <p:cNvSpPr/>
          <p:nvPr/>
        </p:nvSpPr>
        <p:spPr>
          <a:xfrm>
            <a:off x="406400" y="2616200"/>
            <a:ext cx="5689600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9" name="Image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Title Text"/>
          <p:cNvSpPr txBox="1"/>
          <p:nvPr>
            <p:ph type="title"/>
          </p:nvPr>
        </p:nvSpPr>
        <p:spPr>
          <a:xfrm>
            <a:off x="355600" y="444500"/>
            <a:ext cx="5816600" cy="2044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1" name="Body Level One…"/>
          <p:cNvSpPr txBox="1"/>
          <p:nvPr>
            <p:ph type="body" sz="half" idx="1"/>
          </p:nvPr>
        </p:nvSpPr>
        <p:spPr>
          <a:xfrm>
            <a:off x="355600" y="2984500"/>
            <a:ext cx="5816600" cy="6324600"/>
          </a:xfrm>
          <a:prstGeom prst="rect">
            <a:avLst/>
          </a:prstGeom>
        </p:spPr>
        <p:txBody>
          <a:bodyPr/>
          <a:lstStyle>
            <a:lvl1pPr marL="381000" indent="-381000">
              <a:defRPr sz="3000"/>
            </a:lvl1pPr>
            <a:lvl2pPr marL="762000" indent="-381000">
              <a:defRPr sz="3000"/>
            </a:lvl2pPr>
            <a:lvl3pPr marL="1143000" indent="-381000">
              <a:defRPr sz="3000"/>
            </a:lvl3pPr>
            <a:lvl4pPr marL="1524000" indent="-381000">
              <a:defRPr sz="3000"/>
            </a:lvl4pPr>
            <a:lvl5pPr marL="1905000" indent="-381000"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sx="100000" sy="100000" kx="0" ky="0" algn="b" rotWithShape="0" blurRad="38100" dist="15537" dir="5392174">
                    <a:srgbClr val="000000">
                      <a:alpha val="78421"/>
                    </a:srgbClr>
                  </a:outerShdw>
                </a:effectLst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Body Level One…"/>
          <p:cNvSpPr txBox="1"/>
          <p:nvPr>
            <p:ph type="body" idx="1"/>
          </p:nvPr>
        </p:nvSpPr>
        <p:spPr>
          <a:xfrm>
            <a:off x="355600" y="444500"/>
            <a:ext cx="12293600" cy="8864600"/>
          </a:xfrm>
          <a:prstGeom prst="rect">
            <a:avLst/>
          </a:prstGeom>
        </p:spPr>
        <p:txBody>
          <a:bodyPr/>
          <a:lstStyle>
            <a:lvl1pPr>
              <a:spcBef>
                <a:spcPts val="4200"/>
              </a:spcBef>
            </a:lvl1pPr>
            <a:lvl2pPr>
              <a:spcBef>
                <a:spcPts val="4200"/>
              </a:spcBef>
            </a:lvl2pPr>
            <a:lvl3pPr>
              <a:spcBef>
                <a:spcPts val="4200"/>
              </a:spcBef>
            </a:lvl3pPr>
            <a:lvl4pPr>
              <a:spcBef>
                <a:spcPts val="4200"/>
              </a:spcBef>
            </a:lvl4pPr>
            <a:lvl5pPr>
              <a:spcBef>
                <a:spcPts val="420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/>
          <p:nvPr>
            <p:ph type="pic" sz="half" idx="13"/>
          </p:nvPr>
        </p:nvSpPr>
        <p:spPr>
          <a:xfrm>
            <a:off x="6502400" y="4813300"/>
            <a:ext cx="6121400" cy="4356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Image"/>
          <p:cNvSpPr/>
          <p:nvPr>
            <p:ph type="pic" sz="half" idx="14"/>
          </p:nvPr>
        </p:nvSpPr>
        <p:spPr>
          <a:xfrm>
            <a:off x="6502400" y="444500"/>
            <a:ext cx="6121400" cy="436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9" name="Image"/>
          <p:cNvSpPr/>
          <p:nvPr>
            <p:ph type="pic" idx="15"/>
          </p:nvPr>
        </p:nvSpPr>
        <p:spPr>
          <a:xfrm>
            <a:off x="368300" y="444500"/>
            <a:ext cx="6121400" cy="8724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406400" y="25654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Line"/>
          <p:cNvSpPr/>
          <p:nvPr/>
        </p:nvSpPr>
        <p:spPr>
          <a:xfrm>
            <a:off x="406400" y="26162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355600" y="444500"/>
            <a:ext cx="12293600" cy="204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355600" y="2984500"/>
            <a:ext cx="12293600" cy="632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12331700" y="9220200"/>
            <a:ext cx="317500" cy="355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chemeClr val="accent1">
                    <a:hueOff val="54750"/>
                    <a:satOff val="-1697"/>
                    <a:lumOff val="-18038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9pPr>
    </p:titleStyle>
    <p:bodyStyle>
      <a:lvl1pPr marL="508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b="0" baseline="0" cap="none" i="0" spc="0" strike="noStrike" sz="3800" u="none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1pPr>
      <a:lvl2pPr marL="1016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b="0" baseline="0" cap="none" i="0" spc="0" strike="noStrike" sz="3800" u="none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2pPr>
      <a:lvl3pPr marL="1524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b="0" baseline="0" cap="none" i="0" spc="0" strike="noStrike" sz="3800" u="none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3pPr>
      <a:lvl4pPr marL="2032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b="0" baseline="0" cap="none" i="0" spc="0" strike="noStrike" sz="3800" u="none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4pPr>
      <a:lvl5pPr marL="2540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b="0" baseline="0" cap="none" i="0" spc="0" strike="noStrike" sz="3800" u="none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5pPr>
      <a:lvl6pPr marL="3048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b="0" baseline="0" cap="none" i="0" spc="0" strike="noStrike" sz="3800" u="none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6pPr>
      <a:lvl7pPr marL="3556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b="0" baseline="0" cap="none" i="0" spc="0" strike="noStrike" sz="3800" u="none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7pPr>
      <a:lvl8pPr marL="4064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b="0" baseline="0" cap="none" i="0" spc="0" strike="noStrike" sz="3800" u="none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8pPr>
      <a:lvl9pPr marL="4572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b="0" baseline="0" cap="none" i="0" spc="0" strike="noStrike" sz="3800" u="none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6" name="image2.png" descr="image2.pn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15631" r="0" b="1563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7" name="Software Ev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2516">
              <a:defRPr spc="-125" sz="6272"/>
            </a:lvl1pPr>
          </a:lstStyle>
          <a:p>
            <a:pPr/>
            <a:r>
              <a:t>Software Evolution</a:t>
            </a:r>
          </a:p>
        </p:txBody>
      </p:sp>
      <p:sp>
        <p:nvSpPr>
          <p:cNvPr id="148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Quiz Question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33"/>
            </a:lvl1pPr>
          </a:lstStyle>
          <a:p>
            <a:pPr/>
            <a:r>
              <a:t>Quiz Question 3</a:t>
            </a:r>
          </a:p>
        </p:txBody>
      </p:sp>
      <p:sp>
        <p:nvSpPr>
          <p:cNvPr id="181" name="How is change implementation different than new product implementation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is change implementation different than new product implementation?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Change implementation does not require design or testing.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It's always a lot harder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The first stage of new product implementation usually involves program understanding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Original system developers are not responsible for  the change implementation.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Date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Date</a:t>
            </a:r>
          </a:p>
        </p:txBody>
      </p:sp>
      <p:pic>
        <p:nvPicPr>
          <p:cNvPr id="186" name="image5.png" descr="image5.pn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68300" y="856039"/>
            <a:ext cx="12268201" cy="5501522"/>
          </a:xfrm>
          <a:prstGeom prst="rect">
            <a:avLst/>
          </a:prstGeom>
        </p:spPr>
      </p:pic>
      <p:sp>
        <p:nvSpPr>
          <p:cNvPr id="187" name="Software Maintena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2516">
              <a:defRPr spc="-125" sz="6272"/>
            </a:lvl1pPr>
          </a:lstStyle>
          <a:p>
            <a:pPr/>
            <a:r>
              <a:t>Software Maintenance</a:t>
            </a:r>
          </a:p>
        </p:txBody>
      </p:sp>
      <p:sp>
        <p:nvSpPr>
          <p:cNvPr id="188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oftware maintena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Software maintenance</a:t>
            </a:r>
          </a:p>
        </p:txBody>
      </p:sp>
      <p:sp>
        <p:nvSpPr>
          <p:cNvPr id="191" name="Modifying a program after it has been put into us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Modifying a program after it has been put into use.</a:t>
            </a:r>
          </a:p>
          <a:p>
            <a:pPr/>
            <a:r>
              <a:t>Maintenance does not normally involve major changes to the system’s architecture.</a:t>
            </a:r>
          </a:p>
          <a:p>
            <a:pPr/>
            <a:r>
              <a:t>Changes are implemented by modifying existing components and adding new components to the system.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9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91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Maintenance is not bug fix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Maintenance is not bug fixes</a:t>
            </a:r>
          </a:p>
        </p:txBody>
      </p:sp>
      <p:sp>
        <p:nvSpPr>
          <p:cNvPr id="194" name="Enhancements: 60% of maintenance cos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1959" indent="-441959" defTabSz="508254">
              <a:spcBef>
                <a:spcPts val="3600"/>
              </a:spcBef>
              <a:defRPr sz="3306"/>
            </a:pPr>
            <a:r>
              <a:t>Enhancements: 60% of maintenance costs</a:t>
            </a:r>
          </a:p>
          <a:p>
            <a:pPr marL="441959" indent="-441959" defTabSz="508254">
              <a:spcBef>
                <a:spcPts val="3600"/>
              </a:spcBef>
              <a:defRPr sz="3306"/>
            </a:pPr>
            <a:r>
              <a:t>Bug fixes: 17% of maintenance costs</a:t>
            </a:r>
          </a:p>
          <a:p>
            <a:pPr marL="441959" indent="-441959" defTabSz="508254">
              <a:spcBef>
                <a:spcPts val="3600"/>
              </a:spcBef>
              <a:defRPr sz="3306"/>
            </a:pPr>
            <a:r>
              <a:t>Hence the 60/60 rule:</a:t>
            </a:r>
          </a:p>
          <a:p>
            <a:pPr lvl="1" marL="883919" indent="-441959" defTabSz="508254">
              <a:spcBef>
                <a:spcPts val="3600"/>
              </a:spcBef>
              <a:defRPr sz="3306"/>
            </a:pPr>
            <a:r>
              <a:t>60% of software cost is maintenance</a:t>
            </a:r>
          </a:p>
          <a:p>
            <a:pPr lvl="1" marL="883919" indent="-441959" defTabSz="508254">
              <a:spcBef>
                <a:spcPts val="3600"/>
              </a:spcBef>
              <a:defRPr sz="3306"/>
            </a:pPr>
            <a:r>
              <a:t>60% of maintenance cost is enhancements.</a:t>
            </a:r>
          </a:p>
          <a:p>
            <a:pPr marL="441959" indent="-441959" defTabSz="508254">
              <a:spcBef>
                <a:spcPts val="3600"/>
              </a:spcBef>
              <a:defRPr sz="3306"/>
            </a:pPr>
            <a:r>
              <a:t>Glass, R.  Software Conflict.  Englewood Cliffs, NJ: Yourdon Press, 1991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9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ypes of maintena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Types of maintenance</a:t>
            </a:r>
          </a:p>
        </p:txBody>
      </p:sp>
      <p:sp>
        <p:nvSpPr>
          <p:cNvPr id="197" name="Maintenance to repair software faul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Maintenance to repair software faults</a:t>
            </a:r>
          </a:p>
          <a:p>
            <a:pPr/>
            <a:r>
              <a:t>Maintenance to adapt software to a different operating environment</a:t>
            </a:r>
          </a:p>
          <a:p>
            <a:pPr/>
            <a:r>
              <a:t>Maintenance to add to or modify the system’s functionality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9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1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97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1856" t="14444" r="8559" b="11186"/>
          <a:stretch>
            <a:fillRect/>
          </a:stretch>
        </p:blipFill>
        <p:spPr>
          <a:xfrm>
            <a:off x="7273375" y="2413751"/>
            <a:ext cx="5174838" cy="5151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92" h="21483" fill="norm" stroke="1" extrusionOk="0">
                <a:moveTo>
                  <a:pt x="11164" y="12"/>
                </a:moveTo>
                <a:cubicBezTo>
                  <a:pt x="10388" y="-20"/>
                  <a:pt x="9588" y="12"/>
                  <a:pt x="8971" y="114"/>
                </a:cubicBezTo>
                <a:cubicBezTo>
                  <a:pt x="6751" y="483"/>
                  <a:pt x="4688" y="1542"/>
                  <a:pt x="3141" y="3103"/>
                </a:cubicBezTo>
                <a:cubicBezTo>
                  <a:pt x="1423" y="4837"/>
                  <a:pt x="324" y="7201"/>
                  <a:pt x="51" y="9744"/>
                </a:cubicBezTo>
                <a:cubicBezTo>
                  <a:pt x="-246" y="12524"/>
                  <a:pt x="766" y="15639"/>
                  <a:pt x="2707" y="17915"/>
                </a:cubicBezTo>
                <a:cubicBezTo>
                  <a:pt x="4239" y="19712"/>
                  <a:pt x="7032" y="21140"/>
                  <a:pt x="9585" y="21433"/>
                </a:cubicBezTo>
                <a:cubicBezTo>
                  <a:pt x="10862" y="21580"/>
                  <a:pt x="12638" y="21392"/>
                  <a:pt x="13876" y="20980"/>
                </a:cubicBezTo>
                <a:cubicBezTo>
                  <a:pt x="18214" y="19535"/>
                  <a:pt x="21117" y="15668"/>
                  <a:pt x="21283" y="11113"/>
                </a:cubicBezTo>
                <a:cubicBezTo>
                  <a:pt x="21354" y="9183"/>
                  <a:pt x="21019" y="7642"/>
                  <a:pt x="20135" y="5844"/>
                </a:cubicBezTo>
                <a:cubicBezTo>
                  <a:pt x="18762" y="3047"/>
                  <a:pt x="16472" y="1207"/>
                  <a:pt x="13221" y="288"/>
                </a:cubicBezTo>
                <a:cubicBezTo>
                  <a:pt x="12693" y="139"/>
                  <a:pt x="11940" y="43"/>
                  <a:pt x="11164" y="12"/>
                </a:cubicBezTo>
                <a:close/>
              </a:path>
            </a:pathLst>
          </a:custGeom>
        </p:spPr>
      </p:pic>
      <p:sp>
        <p:nvSpPr>
          <p:cNvPr id="200" name="Maintenance effort distrib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Maintenance effort distribution </a:t>
            </a:r>
          </a:p>
        </p:txBody>
      </p:sp>
      <p:sp>
        <p:nvSpPr>
          <p:cNvPr id="201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Maintenance cos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Maintenance costs</a:t>
            </a:r>
          </a:p>
        </p:txBody>
      </p:sp>
      <p:sp>
        <p:nvSpPr>
          <p:cNvPr id="204" name="Usually greater than development cos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Usually greater than development costs </a:t>
            </a:r>
          </a:p>
          <a:p>
            <a:pPr/>
            <a:r>
              <a:t>Affected by both technical and non-technical </a:t>
            </a:r>
            <a:br/>
            <a:r>
              <a:t>factors.</a:t>
            </a:r>
          </a:p>
          <a:p>
            <a:pPr/>
            <a:r>
              <a:t>Increases as software is maintained.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0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04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Maintenance cost facto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Maintenance cost factors</a:t>
            </a:r>
          </a:p>
        </p:txBody>
      </p:sp>
      <p:sp>
        <p:nvSpPr>
          <p:cNvPr id="207" name="Team stabilit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Team stability</a:t>
            </a:r>
          </a:p>
          <a:p>
            <a:pPr/>
            <a:r>
              <a:t>Contractual responsibility</a:t>
            </a:r>
          </a:p>
          <a:p>
            <a:pPr/>
            <a:r>
              <a:t>Staff skills</a:t>
            </a:r>
          </a:p>
          <a:p>
            <a:pPr/>
            <a:r>
              <a:t>Program age and structure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0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500"/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07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Quiz Question 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00480">
              <a:lnSpc>
                <a:spcPct val="85000"/>
              </a:lnSpc>
              <a:defRPr spc="-141" sz="6800">
                <a:solidFill>
                  <a:srgbClr val="40404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Quiz Question 4</a:t>
            </a:r>
          </a:p>
        </p:txBody>
      </p:sp>
      <p:sp>
        <p:nvSpPr>
          <p:cNvPr id="210" name="Which of the following is false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of the following is false?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Maintenance involves making changes by modifying existing components and adding new components to the system.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Maintenance is modifying a program after it has been put into use.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Maintenance does not normally involve major changes to the system’s architecture.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Maintenance is mostly used for packaged software products.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Quiz Question 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00480">
              <a:lnSpc>
                <a:spcPct val="85000"/>
              </a:lnSpc>
              <a:defRPr spc="-141" sz="6800">
                <a:solidFill>
                  <a:srgbClr val="40404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Quiz Question 5</a:t>
            </a:r>
          </a:p>
        </p:txBody>
      </p:sp>
      <p:sp>
        <p:nvSpPr>
          <p:cNvPr id="215" name="In which area does most maintenance effort occur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 which area does most maintenance effort occur?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Fault repair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Operating system changes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Additional functionality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oftware chan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Software change</a:t>
            </a:r>
          </a:p>
        </p:txBody>
      </p:sp>
      <p:sp>
        <p:nvSpPr>
          <p:cNvPr id="151" name="Software change is inevitabl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Software change is inevitable</a:t>
            </a:r>
          </a:p>
          <a:p>
            <a:pPr/>
            <a:r>
              <a:t>A key problem is implementing and managing change to existing software systems.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5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1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51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Quiz Question 6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00480">
              <a:lnSpc>
                <a:spcPct val="85000"/>
              </a:lnSpc>
              <a:defRPr spc="-141" sz="6800">
                <a:solidFill>
                  <a:srgbClr val="40404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Quiz Question 6</a:t>
            </a:r>
          </a:p>
        </p:txBody>
      </p:sp>
      <p:sp>
        <p:nvSpPr>
          <p:cNvPr id="220" name="Why do maintenance costs increase as software as maintained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do maintenance costs increase as software as maintained?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Aging software may use outdated technologies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Older software may contain more complex interfaces.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Maintenance corrupts the software structure which </a:t>
            </a:r>
            <a:br/>
            <a:r>
              <a:t>makes further maintenance more difficult.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All of the above.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Date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Date</a:t>
            </a:r>
          </a:p>
        </p:txBody>
      </p:sp>
      <p:sp>
        <p:nvSpPr>
          <p:cNvPr id="225" name="System Re-Engineerin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System Re-Engineering</a:t>
            </a:r>
          </a:p>
        </p:txBody>
      </p:sp>
      <p:sp>
        <p:nvSpPr>
          <p:cNvPr id="226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ystem re-enginee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System re-engineering</a:t>
            </a:r>
          </a:p>
        </p:txBody>
      </p:sp>
      <p:sp>
        <p:nvSpPr>
          <p:cNvPr id="229" name="Re-structuring or re-writing part or all of a system without changing its functionality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Re-structuring or re-writing part or all of a system without changing its functionality.</a:t>
            </a:r>
          </a:p>
          <a:p>
            <a:pPr/>
            <a:r>
              <a:t>Involves adding effort to make a system easier to maintain.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2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29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Advantages of reenginee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Advantages of reengineering</a:t>
            </a:r>
          </a:p>
        </p:txBody>
      </p:sp>
      <p:sp>
        <p:nvSpPr>
          <p:cNvPr id="232" name="Reduced risk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Reduced risk</a:t>
            </a:r>
          </a:p>
          <a:p>
            <a:pPr/>
            <a:r>
              <a:t>Reduced cost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3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32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-engineering process activit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Re-engineering process activities</a:t>
            </a:r>
          </a:p>
        </p:txBody>
      </p:sp>
      <p:sp>
        <p:nvSpPr>
          <p:cNvPr id="235" name="Source code transl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Source code translation</a:t>
            </a:r>
          </a:p>
          <a:p>
            <a:pPr/>
            <a:r>
              <a:t>Reverse engineering</a:t>
            </a:r>
          </a:p>
          <a:p>
            <a:pPr/>
            <a:r>
              <a:t>Program structure improvement</a:t>
            </a:r>
          </a:p>
          <a:p>
            <a:pPr/>
            <a:r>
              <a:t>Program modularization</a:t>
            </a:r>
          </a:p>
          <a:p>
            <a:pPr/>
            <a:r>
              <a:t>Data re-engineering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3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500"/>
                                        <p:tgtEl>
                                          <p:spTgt spid="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500"/>
                                        <p:tgtEl>
                                          <p:spTgt spid="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35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eengineering cost facto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Reengineering cost factors</a:t>
            </a:r>
          </a:p>
        </p:txBody>
      </p:sp>
      <p:sp>
        <p:nvSpPr>
          <p:cNvPr id="238" name="The quality of the software to be reengineered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quality of the software to be reengineered.</a:t>
            </a:r>
          </a:p>
          <a:p>
            <a:pPr/>
            <a:r>
              <a:t>The tool support available for reengineering.</a:t>
            </a:r>
          </a:p>
          <a:p>
            <a:pPr/>
            <a:r>
              <a:t>The extent of the data conversion which is required.</a:t>
            </a:r>
          </a:p>
          <a:p>
            <a:pPr/>
            <a:r>
              <a:t>The availability of expert staff for reengineering.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3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2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500"/>
                                        <p:tgtEl>
                                          <p:spTgt spid="2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38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Date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Date</a:t>
            </a:r>
          </a:p>
        </p:txBody>
      </p:sp>
      <p:sp>
        <p:nvSpPr>
          <p:cNvPr id="241" name="Refactorin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Refactoring</a:t>
            </a:r>
          </a:p>
        </p:txBody>
      </p:sp>
      <p:sp>
        <p:nvSpPr>
          <p:cNvPr id="242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reventative maintenance by refacto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pc="-122" sz="6144"/>
            </a:lvl1pPr>
          </a:lstStyle>
          <a:p>
            <a:pPr/>
            <a:r>
              <a:t>Preventative maintenance by refactoring</a:t>
            </a:r>
          </a:p>
        </p:txBody>
      </p:sp>
      <p:sp>
        <p:nvSpPr>
          <p:cNvPr id="245" name="The process of making improvements to a program to slow down degradation through chang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process of making improvements to a program to slow down degradation through change.</a:t>
            </a:r>
          </a:p>
          <a:p>
            <a:pPr/>
            <a:r>
              <a:t>Modifying a program to improve its structure, reduce its complexity or make it easier to understand.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4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45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Refactoring VS. Re-enginee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Refactoring VS. Re-engineering</a:t>
            </a:r>
          </a:p>
        </p:txBody>
      </p:sp>
      <p:sp>
        <p:nvSpPr>
          <p:cNvPr id="248" name="Re-engineering takes place after a system has been maintained for some time and maintenance costs are increas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Re-engineering takes place after a system has been maintained for some time and maintenance costs are increasing</a:t>
            </a:r>
          </a:p>
          <a:p>
            <a:pPr/>
            <a:r>
              <a:t>Refactoring is a continuous process of improvement throughout the development and evolution process.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4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48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otential problems in program cod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pc="-122" sz="6144"/>
            </a:lvl1pPr>
          </a:lstStyle>
          <a:p>
            <a:pPr/>
            <a:r>
              <a:t>Potential problems in program code</a:t>
            </a:r>
          </a:p>
        </p:txBody>
      </p:sp>
      <p:sp>
        <p:nvSpPr>
          <p:cNvPr id="251" name="Duplicate cod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Duplicate code </a:t>
            </a:r>
          </a:p>
          <a:p>
            <a:pPr/>
            <a:r>
              <a:t>Long methods</a:t>
            </a:r>
          </a:p>
          <a:p>
            <a:pPr/>
            <a:r>
              <a:t>Switch (case) statements</a:t>
            </a:r>
          </a:p>
          <a:p>
            <a:pPr/>
            <a:r>
              <a:t>Data clumping </a:t>
            </a:r>
          </a:p>
          <a:p>
            <a:pPr/>
            <a:r>
              <a:t> Speculative generality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5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500"/>
                                        <p:tgtEl>
                                          <p:spTgt spid="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500"/>
                                        <p:tgtEl>
                                          <p:spTgt spid="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5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image3.png" descr="image3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11560" b="0"/>
          <a:stretch>
            <a:fillRect/>
          </a:stretch>
        </p:blipFill>
        <p:spPr>
          <a:xfrm>
            <a:off x="6502400" y="2711248"/>
            <a:ext cx="5750719" cy="4331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038" y="0"/>
                </a:moveTo>
                <a:lnTo>
                  <a:pt x="3923" y="194"/>
                </a:lnTo>
                <a:cubicBezTo>
                  <a:pt x="3861" y="300"/>
                  <a:pt x="3447" y="845"/>
                  <a:pt x="3004" y="1405"/>
                </a:cubicBezTo>
                <a:cubicBezTo>
                  <a:pt x="2375" y="2199"/>
                  <a:pt x="2158" y="2426"/>
                  <a:pt x="2015" y="2428"/>
                </a:cubicBezTo>
                <a:cubicBezTo>
                  <a:pt x="1834" y="2432"/>
                  <a:pt x="1830" y="2440"/>
                  <a:pt x="1467" y="3990"/>
                </a:cubicBezTo>
                <a:cubicBezTo>
                  <a:pt x="883" y="6487"/>
                  <a:pt x="115" y="9575"/>
                  <a:pt x="55" y="9670"/>
                </a:cubicBezTo>
                <a:cubicBezTo>
                  <a:pt x="23" y="9721"/>
                  <a:pt x="0" y="12271"/>
                  <a:pt x="0" y="15882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11970"/>
                </a:lnTo>
                <a:lnTo>
                  <a:pt x="21600" y="11004"/>
                </a:lnTo>
                <a:lnTo>
                  <a:pt x="21600" y="1930"/>
                </a:lnTo>
                <a:lnTo>
                  <a:pt x="21203" y="1102"/>
                </a:lnTo>
                <a:cubicBezTo>
                  <a:pt x="20986" y="648"/>
                  <a:pt x="20773" y="275"/>
                  <a:pt x="20731" y="275"/>
                </a:cubicBezTo>
                <a:cubicBezTo>
                  <a:pt x="20689" y="275"/>
                  <a:pt x="20198" y="505"/>
                  <a:pt x="19641" y="786"/>
                </a:cubicBezTo>
                <a:cubicBezTo>
                  <a:pt x="19084" y="1066"/>
                  <a:pt x="18458" y="1358"/>
                  <a:pt x="18247" y="1433"/>
                </a:cubicBezTo>
                <a:cubicBezTo>
                  <a:pt x="17766" y="1604"/>
                  <a:pt x="17615" y="1781"/>
                  <a:pt x="16317" y="3689"/>
                </a:cubicBezTo>
                <a:cubicBezTo>
                  <a:pt x="15423" y="5003"/>
                  <a:pt x="15265" y="5200"/>
                  <a:pt x="15156" y="5132"/>
                </a:cubicBezTo>
                <a:cubicBezTo>
                  <a:pt x="15086" y="5088"/>
                  <a:pt x="14502" y="4797"/>
                  <a:pt x="13859" y="4485"/>
                </a:cubicBezTo>
                <a:cubicBezTo>
                  <a:pt x="13215" y="4172"/>
                  <a:pt x="12642" y="3880"/>
                  <a:pt x="12584" y="3836"/>
                </a:cubicBezTo>
                <a:cubicBezTo>
                  <a:pt x="12468" y="3745"/>
                  <a:pt x="12480" y="3727"/>
                  <a:pt x="14039" y="1565"/>
                </a:cubicBezTo>
                <a:cubicBezTo>
                  <a:pt x="14485" y="948"/>
                  <a:pt x="14857" y="410"/>
                  <a:pt x="14867" y="370"/>
                </a:cubicBezTo>
                <a:cubicBezTo>
                  <a:pt x="14898" y="242"/>
                  <a:pt x="14573" y="170"/>
                  <a:pt x="14482" y="285"/>
                </a:cubicBezTo>
                <a:cubicBezTo>
                  <a:pt x="14415" y="370"/>
                  <a:pt x="14323" y="370"/>
                  <a:pt x="14069" y="283"/>
                </a:cubicBezTo>
                <a:cubicBezTo>
                  <a:pt x="13889" y="222"/>
                  <a:pt x="13726" y="134"/>
                  <a:pt x="13707" y="87"/>
                </a:cubicBezTo>
                <a:cubicBezTo>
                  <a:pt x="13686" y="35"/>
                  <a:pt x="10997" y="0"/>
                  <a:pt x="6836" y="0"/>
                </a:cubicBezTo>
                <a:lnTo>
                  <a:pt x="4038" y="0"/>
                </a:lnTo>
                <a:close/>
                <a:moveTo>
                  <a:pt x="16135" y="928"/>
                </a:moveTo>
                <a:cubicBezTo>
                  <a:pt x="16114" y="927"/>
                  <a:pt x="16090" y="935"/>
                  <a:pt x="16068" y="948"/>
                </a:cubicBezTo>
                <a:cubicBezTo>
                  <a:pt x="16020" y="977"/>
                  <a:pt x="16035" y="997"/>
                  <a:pt x="16105" y="1001"/>
                </a:cubicBezTo>
                <a:cubicBezTo>
                  <a:pt x="16169" y="1005"/>
                  <a:pt x="16203" y="984"/>
                  <a:pt x="16183" y="954"/>
                </a:cubicBezTo>
                <a:cubicBezTo>
                  <a:pt x="16173" y="939"/>
                  <a:pt x="16156" y="930"/>
                  <a:pt x="16135" y="928"/>
                </a:cubicBezTo>
                <a:close/>
                <a:moveTo>
                  <a:pt x="14914" y="1009"/>
                </a:moveTo>
                <a:cubicBezTo>
                  <a:pt x="14822" y="1009"/>
                  <a:pt x="14761" y="1075"/>
                  <a:pt x="14740" y="1201"/>
                </a:cubicBezTo>
                <a:cubicBezTo>
                  <a:pt x="14722" y="1307"/>
                  <a:pt x="14678" y="1367"/>
                  <a:pt x="14643" y="1334"/>
                </a:cubicBezTo>
                <a:cubicBezTo>
                  <a:pt x="14608" y="1301"/>
                  <a:pt x="14579" y="1318"/>
                  <a:pt x="14579" y="1372"/>
                </a:cubicBezTo>
                <a:cubicBezTo>
                  <a:pt x="14579" y="1549"/>
                  <a:pt x="14773" y="1472"/>
                  <a:pt x="14914" y="1239"/>
                </a:cubicBezTo>
                <a:lnTo>
                  <a:pt x="15054" y="1009"/>
                </a:lnTo>
                <a:lnTo>
                  <a:pt x="14914" y="1009"/>
                </a:lnTo>
                <a:close/>
                <a:moveTo>
                  <a:pt x="16456" y="1063"/>
                </a:moveTo>
                <a:cubicBezTo>
                  <a:pt x="16418" y="1058"/>
                  <a:pt x="16399" y="1076"/>
                  <a:pt x="16412" y="1110"/>
                </a:cubicBezTo>
                <a:cubicBezTo>
                  <a:pt x="16431" y="1156"/>
                  <a:pt x="16486" y="1193"/>
                  <a:pt x="16533" y="1193"/>
                </a:cubicBezTo>
                <a:cubicBezTo>
                  <a:pt x="16657" y="1193"/>
                  <a:pt x="16639" y="1131"/>
                  <a:pt x="16499" y="1075"/>
                </a:cubicBezTo>
                <a:cubicBezTo>
                  <a:pt x="16482" y="1068"/>
                  <a:pt x="16468" y="1064"/>
                  <a:pt x="16456" y="1063"/>
                </a:cubicBezTo>
                <a:close/>
                <a:moveTo>
                  <a:pt x="15381" y="1193"/>
                </a:moveTo>
                <a:cubicBezTo>
                  <a:pt x="15348" y="1193"/>
                  <a:pt x="15257" y="1297"/>
                  <a:pt x="15180" y="1423"/>
                </a:cubicBezTo>
                <a:cubicBezTo>
                  <a:pt x="15102" y="1549"/>
                  <a:pt x="15066" y="1651"/>
                  <a:pt x="15099" y="1651"/>
                </a:cubicBezTo>
                <a:cubicBezTo>
                  <a:pt x="15132" y="1651"/>
                  <a:pt x="15221" y="1549"/>
                  <a:pt x="15299" y="1423"/>
                </a:cubicBezTo>
                <a:cubicBezTo>
                  <a:pt x="15376" y="1297"/>
                  <a:pt x="15414" y="1193"/>
                  <a:pt x="15381" y="1193"/>
                </a:cubicBezTo>
                <a:close/>
                <a:moveTo>
                  <a:pt x="16876" y="1247"/>
                </a:moveTo>
                <a:cubicBezTo>
                  <a:pt x="16838" y="1242"/>
                  <a:pt x="16819" y="1260"/>
                  <a:pt x="16833" y="1294"/>
                </a:cubicBezTo>
                <a:cubicBezTo>
                  <a:pt x="16851" y="1340"/>
                  <a:pt x="16906" y="1375"/>
                  <a:pt x="16954" y="1375"/>
                </a:cubicBezTo>
                <a:cubicBezTo>
                  <a:pt x="17078" y="1375"/>
                  <a:pt x="17059" y="1315"/>
                  <a:pt x="16919" y="1259"/>
                </a:cubicBezTo>
                <a:cubicBezTo>
                  <a:pt x="16903" y="1252"/>
                  <a:pt x="16889" y="1248"/>
                  <a:pt x="16876" y="1247"/>
                </a:cubicBezTo>
                <a:close/>
                <a:moveTo>
                  <a:pt x="17243" y="1375"/>
                </a:moveTo>
                <a:cubicBezTo>
                  <a:pt x="17193" y="1375"/>
                  <a:pt x="17169" y="1418"/>
                  <a:pt x="17189" y="1468"/>
                </a:cubicBezTo>
                <a:cubicBezTo>
                  <a:pt x="17209" y="1519"/>
                  <a:pt x="17266" y="1560"/>
                  <a:pt x="17316" y="1560"/>
                </a:cubicBezTo>
                <a:cubicBezTo>
                  <a:pt x="17365" y="1560"/>
                  <a:pt x="17390" y="1519"/>
                  <a:pt x="17369" y="1468"/>
                </a:cubicBezTo>
                <a:cubicBezTo>
                  <a:pt x="17349" y="1418"/>
                  <a:pt x="17292" y="1375"/>
                  <a:pt x="17243" y="1375"/>
                </a:cubicBezTo>
                <a:close/>
                <a:moveTo>
                  <a:pt x="15768" y="1383"/>
                </a:moveTo>
                <a:cubicBezTo>
                  <a:pt x="15735" y="1374"/>
                  <a:pt x="15689" y="1390"/>
                  <a:pt x="15619" y="1427"/>
                </a:cubicBezTo>
                <a:cubicBezTo>
                  <a:pt x="15393" y="1548"/>
                  <a:pt x="15390" y="1797"/>
                  <a:pt x="15615" y="1761"/>
                </a:cubicBezTo>
                <a:cubicBezTo>
                  <a:pt x="15724" y="1744"/>
                  <a:pt x="15795" y="1787"/>
                  <a:pt x="15819" y="1884"/>
                </a:cubicBezTo>
                <a:cubicBezTo>
                  <a:pt x="15844" y="1984"/>
                  <a:pt x="15899" y="2014"/>
                  <a:pt x="15991" y="1979"/>
                </a:cubicBezTo>
                <a:cubicBezTo>
                  <a:pt x="16074" y="1947"/>
                  <a:pt x="16156" y="1982"/>
                  <a:pt x="16204" y="2070"/>
                </a:cubicBezTo>
                <a:cubicBezTo>
                  <a:pt x="16251" y="2157"/>
                  <a:pt x="16333" y="2194"/>
                  <a:pt x="16414" y="2163"/>
                </a:cubicBezTo>
                <a:cubicBezTo>
                  <a:pt x="16493" y="2133"/>
                  <a:pt x="16575" y="2166"/>
                  <a:pt x="16620" y="2248"/>
                </a:cubicBezTo>
                <a:cubicBezTo>
                  <a:pt x="16714" y="2422"/>
                  <a:pt x="16800" y="2421"/>
                  <a:pt x="16967" y="2242"/>
                </a:cubicBezTo>
                <a:cubicBezTo>
                  <a:pt x="17155" y="2042"/>
                  <a:pt x="17133" y="1907"/>
                  <a:pt x="16918" y="1942"/>
                </a:cubicBezTo>
                <a:cubicBezTo>
                  <a:pt x="16809" y="1959"/>
                  <a:pt x="16714" y="1920"/>
                  <a:pt x="16684" y="1845"/>
                </a:cubicBezTo>
                <a:cubicBezTo>
                  <a:pt x="16652" y="1765"/>
                  <a:pt x="16571" y="1736"/>
                  <a:pt x="16471" y="1765"/>
                </a:cubicBezTo>
                <a:cubicBezTo>
                  <a:pt x="16362" y="1797"/>
                  <a:pt x="16300" y="1767"/>
                  <a:pt x="16277" y="1676"/>
                </a:cubicBezTo>
                <a:cubicBezTo>
                  <a:pt x="16253" y="1583"/>
                  <a:pt x="16190" y="1557"/>
                  <a:pt x="16073" y="1593"/>
                </a:cubicBezTo>
                <a:cubicBezTo>
                  <a:pt x="15951" y="1630"/>
                  <a:pt x="15887" y="1602"/>
                  <a:pt x="15846" y="1490"/>
                </a:cubicBezTo>
                <a:cubicBezTo>
                  <a:pt x="15823" y="1427"/>
                  <a:pt x="15802" y="1393"/>
                  <a:pt x="15768" y="1383"/>
                </a:cubicBezTo>
                <a:close/>
                <a:moveTo>
                  <a:pt x="13425" y="3214"/>
                </a:moveTo>
                <a:cubicBezTo>
                  <a:pt x="13316" y="3212"/>
                  <a:pt x="13260" y="3258"/>
                  <a:pt x="13260" y="3351"/>
                </a:cubicBezTo>
                <a:cubicBezTo>
                  <a:pt x="13260" y="3428"/>
                  <a:pt x="13198" y="3529"/>
                  <a:pt x="13124" y="3574"/>
                </a:cubicBezTo>
                <a:cubicBezTo>
                  <a:pt x="13001" y="3650"/>
                  <a:pt x="13008" y="3658"/>
                  <a:pt x="13185" y="3663"/>
                </a:cubicBezTo>
                <a:cubicBezTo>
                  <a:pt x="13317" y="3667"/>
                  <a:pt x="13380" y="3625"/>
                  <a:pt x="13380" y="3535"/>
                </a:cubicBezTo>
                <a:cubicBezTo>
                  <a:pt x="13380" y="3462"/>
                  <a:pt x="13427" y="3360"/>
                  <a:pt x="13485" y="3309"/>
                </a:cubicBezTo>
                <a:cubicBezTo>
                  <a:pt x="13574" y="3229"/>
                  <a:pt x="13566" y="3216"/>
                  <a:pt x="13425" y="3214"/>
                </a:cubicBezTo>
                <a:close/>
                <a:moveTo>
                  <a:pt x="13854" y="3396"/>
                </a:moveTo>
                <a:cubicBezTo>
                  <a:pt x="13807" y="3398"/>
                  <a:pt x="13721" y="3501"/>
                  <a:pt x="13662" y="3626"/>
                </a:cubicBezTo>
                <a:cubicBezTo>
                  <a:pt x="13522" y="3920"/>
                  <a:pt x="13618" y="3919"/>
                  <a:pt x="13799" y="3624"/>
                </a:cubicBezTo>
                <a:cubicBezTo>
                  <a:pt x="13896" y="3467"/>
                  <a:pt x="13913" y="3394"/>
                  <a:pt x="13854" y="3396"/>
                </a:cubicBezTo>
                <a:close/>
                <a:moveTo>
                  <a:pt x="14209" y="3584"/>
                </a:moveTo>
                <a:cubicBezTo>
                  <a:pt x="14137" y="3587"/>
                  <a:pt x="14049" y="3655"/>
                  <a:pt x="13965" y="3784"/>
                </a:cubicBezTo>
                <a:lnTo>
                  <a:pt x="13829" y="3990"/>
                </a:lnTo>
                <a:lnTo>
                  <a:pt x="14009" y="4020"/>
                </a:lnTo>
                <a:cubicBezTo>
                  <a:pt x="14108" y="4036"/>
                  <a:pt x="14234" y="4114"/>
                  <a:pt x="14290" y="4190"/>
                </a:cubicBezTo>
                <a:cubicBezTo>
                  <a:pt x="14347" y="4269"/>
                  <a:pt x="14441" y="4303"/>
                  <a:pt x="14507" y="4271"/>
                </a:cubicBezTo>
                <a:cubicBezTo>
                  <a:pt x="14578" y="4237"/>
                  <a:pt x="14653" y="4272"/>
                  <a:pt x="14701" y="4360"/>
                </a:cubicBezTo>
                <a:cubicBezTo>
                  <a:pt x="14752" y="4453"/>
                  <a:pt x="14831" y="4486"/>
                  <a:pt x="14922" y="4451"/>
                </a:cubicBezTo>
                <a:cubicBezTo>
                  <a:pt x="15017" y="4415"/>
                  <a:pt x="15074" y="4444"/>
                  <a:pt x="15098" y="4538"/>
                </a:cubicBezTo>
                <a:cubicBezTo>
                  <a:pt x="15143" y="4718"/>
                  <a:pt x="15296" y="4715"/>
                  <a:pt x="15466" y="4534"/>
                </a:cubicBezTo>
                <a:cubicBezTo>
                  <a:pt x="15650" y="4337"/>
                  <a:pt x="15633" y="4201"/>
                  <a:pt x="15429" y="4233"/>
                </a:cubicBezTo>
                <a:cubicBezTo>
                  <a:pt x="15327" y="4250"/>
                  <a:pt x="15216" y="4197"/>
                  <a:pt x="15154" y="4103"/>
                </a:cubicBezTo>
                <a:cubicBezTo>
                  <a:pt x="15078" y="3986"/>
                  <a:pt x="15022" y="3967"/>
                  <a:pt x="14941" y="4033"/>
                </a:cubicBezTo>
                <a:cubicBezTo>
                  <a:pt x="14856" y="4103"/>
                  <a:pt x="14813" y="4079"/>
                  <a:pt x="14747" y="3929"/>
                </a:cubicBezTo>
                <a:cubicBezTo>
                  <a:pt x="14674" y="3760"/>
                  <a:pt x="14645" y="3749"/>
                  <a:pt x="14527" y="3845"/>
                </a:cubicBezTo>
                <a:cubicBezTo>
                  <a:pt x="14407" y="3943"/>
                  <a:pt x="14387" y="3935"/>
                  <a:pt x="14358" y="3768"/>
                </a:cubicBezTo>
                <a:cubicBezTo>
                  <a:pt x="14337" y="3643"/>
                  <a:pt x="14281" y="3581"/>
                  <a:pt x="14209" y="3584"/>
                </a:cubicBezTo>
                <a:close/>
              </a:path>
            </a:pathLst>
          </a:custGeom>
        </p:spPr>
      </p:pic>
      <p:sp>
        <p:nvSpPr>
          <p:cNvPr id="154" name="Importance of ev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pc="-122" sz="6144"/>
            </a:lvl1pPr>
          </a:lstStyle>
          <a:p>
            <a:pPr/>
            <a:r>
              <a:t>Importance of evolution</a:t>
            </a:r>
          </a:p>
        </p:txBody>
      </p:sp>
      <p:sp>
        <p:nvSpPr>
          <p:cNvPr id="155" name="Organizations have huge investments in their software system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Organizations have huge investments in their software systems</a:t>
            </a:r>
          </a:p>
          <a:p>
            <a:pPr/>
            <a:r>
              <a:t>Must be changed and updated to maintain value.</a:t>
            </a:r>
          </a:p>
          <a:p>
            <a:pPr/>
            <a:r>
              <a:t>The majority of the software budgets are devoted to changing and evolving existing software.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55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Quiz Question 7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00480">
              <a:lnSpc>
                <a:spcPct val="85000"/>
              </a:lnSpc>
              <a:defRPr spc="-141" sz="6800">
                <a:solidFill>
                  <a:srgbClr val="40404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Quiz Question 7</a:t>
            </a:r>
          </a:p>
        </p:txBody>
      </p:sp>
      <p:sp>
        <p:nvSpPr>
          <p:cNvPr id="254" name="The process of making improvements to a program to slow down degradation through change is calle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process of making improvements to a program to slow down degradation through change is called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Re-engineering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Refactoring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Quiz Question 8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00480">
              <a:lnSpc>
                <a:spcPct val="85000"/>
              </a:lnSpc>
              <a:defRPr spc="-141" sz="6800">
                <a:solidFill>
                  <a:srgbClr val="40404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Quiz Question 8</a:t>
            </a:r>
          </a:p>
        </p:txBody>
      </p:sp>
      <p:sp>
        <p:nvSpPr>
          <p:cNvPr id="259" name="Both re-engineering and refactoring involve adding functionalit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lr>
                <a:srgbClr val="000000"/>
              </a:buClr>
            </a:pPr>
            <a:r>
              <a:t>Both re-engineering and refactoring involve adding functionality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True.  Both involve adding functionality.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Only re-engineering involves adding functionality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Only refactoring involves adding functionality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Neither involves adding functionality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Quiz Question 9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00480">
              <a:lnSpc>
                <a:spcPct val="85000"/>
              </a:lnSpc>
              <a:defRPr spc="-141" sz="6800">
                <a:solidFill>
                  <a:srgbClr val="40404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Quiz Question 9</a:t>
            </a:r>
          </a:p>
        </p:txBody>
      </p:sp>
      <p:sp>
        <p:nvSpPr>
          <p:cNvPr id="264" name="Which of the following are potential problems in code that can be corrected through refactoring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of the following are potential problems in code that can be corrected through refactoring?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Duplicate code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Switch statements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Speculative generality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A and B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A, B and 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Date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Date</a:t>
            </a:r>
          </a:p>
        </p:txBody>
      </p:sp>
      <p:sp>
        <p:nvSpPr>
          <p:cNvPr id="269" name="Legacy System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Legacy Systems</a:t>
            </a:r>
          </a:p>
        </p:txBody>
      </p:sp>
      <p:sp>
        <p:nvSpPr>
          <p:cNvPr id="270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Legacy System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Legacy Systems</a:t>
            </a:r>
          </a:p>
        </p:txBody>
      </p:sp>
      <p:sp>
        <p:nvSpPr>
          <p:cNvPr id="273" name="Legacy systems are systems that are still useful and are sometimes critical to business operations…"/>
          <p:cNvSpPr txBox="1"/>
          <p:nvPr>
            <p:ph type="body" sz="half" idx="1"/>
          </p:nvPr>
        </p:nvSpPr>
        <p:spPr>
          <a:xfrm>
            <a:off x="355600" y="2984500"/>
            <a:ext cx="12293600" cy="2707499"/>
          </a:xfrm>
          <a:prstGeom prst="rect">
            <a:avLst/>
          </a:prstGeom>
        </p:spPr>
        <p:txBody>
          <a:bodyPr/>
          <a:lstStyle/>
          <a:p>
            <a:pPr/>
            <a:r>
              <a:t>Legacy systems are systems that are still useful and are sometimes critical to business operations</a:t>
            </a:r>
          </a:p>
          <a:p>
            <a:pPr/>
            <a:r>
              <a:t>It may not be cost effective to replace these systems</a:t>
            </a:r>
          </a:p>
        </p:txBody>
      </p:sp>
      <p:pic>
        <p:nvPicPr>
          <p:cNvPr id="274" name="image7.png" descr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862" y="5879650"/>
            <a:ext cx="10476090" cy="32574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7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73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Legacy system manag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Legacy system management</a:t>
            </a:r>
          </a:p>
        </p:txBody>
      </p:sp>
      <p:sp>
        <p:nvSpPr>
          <p:cNvPr id="277" name="Strategi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1959" indent="-441959" defTabSz="508254">
              <a:spcBef>
                <a:spcPts val="3600"/>
              </a:spcBef>
              <a:defRPr sz="3306"/>
            </a:pPr>
            <a:r>
              <a:t>Strategies</a:t>
            </a:r>
          </a:p>
          <a:p>
            <a:pPr lvl="1" marL="883919" indent="-441959" defTabSz="508254">
              <a:spcBef>
                <a:spcPts val="3600"/>
              </a:spcBef>
              <a:defRPr sz="3306"/>
            </a:pPr>
            <a:r>
              <a:t>Scrap the system</a:t>
            </a:r>
          </a:p>
          <a:p>
            <a:pPr lvl="1" marL="883919" indent="-441959" defTabSz="508254">
              <a:spcBef>
                <a:spcPts val="3600"/>
              </a:spcBef>
              <a:defRPr sz="3306"/>
            </a:pPr>
            <a:r>
              <a:t>Continue maintaining </a:t>
            </a:r>
          </a:p>
          <a:p>
            <a:pPr lvl="1" marL="883919" indent="-441959" defTabSz="508254">
              <a:spcBef>
                <a:spcPts val="3600"/>
              </a:spcBef>
              <a:defRPr sz="3306"/>
            </a:pPr>
            <a:r>
              <a:t>Re-engineer</a:t>
            </a:r>
          </a:p>
          <a:p>
            <a:pPr lvl="1" marL="883919" indent="-441959" defTabSz="508254">
              <a:spcBef>
                <a:spcPts val="3600"/>
              </a:spcBef>
              <a:defRPr sz="3306"/>
            </a:pPr>
            <a:r>
              <a:t>Replace </a:t>
            </a:r>
          </a:p>
          <a:p>
            <a:pPr marL="441959" indent="-441959" defTabSz="508254">
              <a:spcBef>
                <a:spcPts val="3600"/>
              </a:spcBef>
              <a:defRPr sz="3306"/>
            </a:pPr>
            <a:r>
              <a:t>The strategy chosen should depend on the system quality and its business value.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7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3" dur="500"/>
                                        <p:tgtEl>
                                          <p:spTgt spid="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500"/>
                                        <p:tgtEl>
                                          <p:spTgt spid="2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500"/>
                                        <p:tgtEl>
                                          <p:spTgt spid="2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500"/>
                                        <p:tgtEl>
                                          <p:spTgt spid="2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77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image8.png" descr="image8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502400" y="1937056"/>
            <a:ext cx="6502400" cy="5879488"/>
          </a:xfrm>
          <a:prstGeom prst="rect">
            <a:avLst/>
          </a:prstGeom>
        </p:spPr>
      </p:pic>
      <p:sp>
        <p:nvSpPr>
          <p:cNvPr id="280" name="Legacy System Categor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Legacy System Categories</a:t>
            </a:r>
          </a:p>
        </p:txBody>
      </p:sp>
      <p:sp>
        <p:nvSpPr>
          <p:cNvPr id="281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Business value assess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Business value assessment</a:t>
            </a:r>
          </a:p>
        </p:txBody>
      </p:sp>
      <p:sp>
        <p:nvSpPr>
          <p:cNvPr id="284" name="Assessment should take different viewpoints into accou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Assessment should take different viewpoints into account</a:t>
            </a:r>
          </a:p>
          <a:p>
            <a:pPr/>
            <a:r>
              <a:t>Interview different stakeholders and collate results.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8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84" grpId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Issues in business value assess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2516">
              <a:defRPr spc="-125" sz="6272"/>
            </a:lvl1pPr>
          </a:lstStyle>
          <a:p>
            <a:pPr/>
            <a:r>
              <a:t>Issues in business value assessment</a:t>
            </a:r>
          </a:p>
        </p:txBody>
      </p:sp>
      <p:sp>
        <p:nvSpPr>
          <p:cNvPr id="287" name="The use of the system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use of the system </a:t>
            </a:r>
          </a:p>
          <a:p>
            <a:pPr/>
            <a:r>
              <a:t>The business processes that are supported </a:t>
            </a:r>
          </a:p>
          <a:p>
            <a:pPr/>
            <a:r>
              <a:t>System dependability </a:t>
            </a:r>
          </a:p>
          <a:p>
            <a:pPr/>
            <a:r>
              <a:t>The system outputs 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8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2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500"/>
                                        <p:tgtEl>
                                          <p:spTgt spid="2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87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ystem quality assess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System quality assessment</a:t>
            </a:r>
          </a:p>
        </p:txBody>
      </p:sp>
      <p:sp>
        <p:nvSpPr>
          <p:cNvPr id="290" name="Business process assessme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Business process assessment</a:t>
            </a:r>
          </a:p>
          <a:p>
            <a:pPr/>
            <a:r>
              <a:t>Environment assessment</a:t>
            </a:r>
          </a:p>
          <a:p>
            <a:pPr/>
            <a:r>
              <a:t>Application assessment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9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2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9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Evolution and servic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33"/>
            </a:lvl1pPr>
          </a:lstStyle>
          <a:p>
            <a:pPr/>
            <a:r>
              <a:t>Evolution and servicing</a:t>
            </a:r>
          </a:p>
        </p:txBody>
      </p:sp>
      <p:sp>
        <p:nvSpPr>
          <p:cNvPr id="158" name="Evolution:  System is in use and is evolving as new requirements are proposed and implemented.…"/>
          <p:cNvSpPr txBox="1"/>
          <p:nvPr>
            <p:ph type="body" sz="half" idx="1"/>
          </p:nvPr>
        </p:nvSpPr>
        <p:spPr>
          <a:xfrm>
            <a:off x="355600" y="2984500"/>
            <a:ext cx="12293600" cy="4116635"/>
          </a:xfrm>
          <a:prstGeom prst="rect">
            <a:avLst/>
          </a:prstGeom>
        </p:spPr>
        <p:txBody>
          <a:bodyPr/>
          <a:lstStyle/>
          <a:p>
            <a:pPr marL="406400" indent="-406400" defTabSz="467359">
              <a:spcBef>
                <a:spcPts val="3300"/>
              </a:spcBef>
              <a:defRPr sz="3040"/>
            </a:pPr>
            <a:r>
              <a:t>Evolution:  System is in use and is evolving as new requirements are proposed and implemented.</a:t>
            </a:r>
          </a:p>
          <a:p>
            <a:pPr marL="406400" indent="-406400" defTabSz="467359">
              <a:spcBef>
                <a:spcPts val="3300"/>
              </a:spcBef>
              <a:defRPr sz="3040"/>
            </a:pPr>
            <a:r>
              <a:t>Servicing:  Software remains useful but the only changes made are those required to keep it operational. No new functionality is added.</a:t>
            </a:r>
          </a:p>
          <a:p>
            <a:pPr marL="406400" indent="-406400" defTabSz="467359">
              <a:spcBef>
                <a:spcPts val="3300"/>
              </a:spcBef>
              <a:defRPr sz="3040"/>
            </a:pPr>
            <a:r>
              <a:t>Phase-out:  Software may still be used but no further changes are made to it.</a:t>
            </a:r>
          </a:p>
        </p:txBody>
      </p:sp>
      <p:pic>
        <p:nvPicPr>
          <p:cNvPr id="159" name="9.2 EvolutionServicing.eps" descr="9.2 EvolutionServicing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4044" y="7513706"/>
            <a:ext cx="10774804" cy="17046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5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58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Quality measur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Quality measurement</a:t>
            </a:r>
          </a:p>
        </p:txBody>
      </p:sp>
      <p:sp>
        <p:nvSpPr>
          <p:cNvPr id="293" name="Can collect quantitative data to make an assessment of the quality of the application system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Can collect quantitative data to make an assessment of the quality of the application system.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9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93" grpId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Quiz Question 1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00480">
              <a:lnSpc>
                <a:spcPct val="85000"/>
              </a:lnSpc>
              <a:defRPr spc="-141" sz="6800">
                <a:solidFill>
                  <a:srgbClr val="40404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Quiz Question 10</a:t>
            </a:r>
          </a:p>
        </p:txBody>
      </p:sp>
      <p:sp>
        <p:nvSpPr>
          <p:cNvPr id="296" name="Some legacy systems can continue in normal operation using normal system maintenanc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 legacy systems can continue in normal operation using normal system maintenance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True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False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Quiz Question 1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00480">
              <a:lnSpc>
                <a:spcPct val="85000"/>
              </a:lnSpc>
              <a:defRPr spc="-141" sz="6800">
                <a:solidFill>
                  <a:srgbClr val="40404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Quiz Question 11</a:t>
            </a:r>
          </a:p>
        </p:txBody>
      </p:sp>
      <p:sp>
        <p:nvSpPr>
          <p:cNvPr id="301" name="For which type of legacy systems is scrapping the only option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 which type of legacy systems is scrapping the only option?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Low quality, low business value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Low quality, high business value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High quality, low business value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High quality, high business value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Quiz Question 1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00480">
              <a:lnSpc>
                <a:spcPct val="85000"/>
              </a:lnSpc>
              <a:defRPr spc="-141" sz="6800">
                <a:solidFill>
                  <a:srgbClr val="40404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Quiz Question 12</a:t>
            </a:r>
          </a:p>
        </p:txBody>
      </p:sp>
      <p:sp>
        <p:nvSpPr>
          <p:cNvPr id="306" name="Which of the following should be considered in determining the business value of a system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of the following should be considered in determining the business value of a system?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Varying viewpoints 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The number of users of the system.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The dependability of the system.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B and C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A, B and 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Evolution proces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33"/>
            </a:lvl1pPr>
          </a:lstStyle>
          <a:p>
            <a:pPr/>
            <a:r>
              <a:t>Evolution processes</a:t>
            </a:r>
          </a:p>
        </p:txBody>
      </p:sp>
      <p:sp>
        <p:nvSpPr>
          <p:cNvPr id="162" name="Software evolution processes vari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Software evolution processes varies</a:t>
            </a:r>
          </a:p>
          <a:p>
            <a:pPr/>
            <a:r>
              <a:t>Proposals for change are the driver for system evolution.</a:t>
            </a:r>
          </a:p>
          <a:p>
            <a:pPr/>
            <a:r>
              <a:t>Change identification and evolution continues throughout the system lifetime.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6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1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1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6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hange implemen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Change implementation</a:t>
            </a:r>
          </a:p>
        </p:txBody>
      </p:sp>
      <p:sp>
        <p:nvSpPr>
          <p:cNvPr id="165" name="Revisions to the system are designed, implemented and tested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Revisions to the system are designed, implemented and tested.</a:t>
            </a:r>
          </a:p>
          <a:p>
            <a:pPr/>
            <a:r>
              <a:t>May involve a program understanding phase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6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6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Urgent change reques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Urgent change requests</a:t>
            </a:r>
          </a:p>
        </p:txBody>
      </p:sp>
      <p:sp>
        <p:nvSpPr>
          <p:cNvPr id="168" name="Urgent changes may have to be implemented without going through all stages of the software engineering process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Urgent changes may have to be implemented without going through all stages of the software engineering process.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6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6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Quiz Question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33"/>
            </a:lvl1pPr>
          </a:lstStyle>
          <a:p>
            <a:pPr/>
            <a:r>
              <a:t>Quiz Question 1</a:t>
            </a:r>
          </a:p>
        </p:txBody>
      </p:sp>
      <p:sp>
        <p:nvSpPr>
          <p:cNvPr id="171" name="Why is studying software evolution important?…"/>
          <p:cNvSpPr txBox="1"/>
          <p:nvPr>
            <p:ph type="body" idx="1"/>
          </p:nvPr>
        </p:nvSpPr>
        <p:spPr>
          <a:xfrm>
            <a:off x="355600" y="2997200"/>
            <a:ext cx="12293600" cy="6324600"/>
          </a:xfrm>
          <a:prstGeom prst="rect">
            <a:avLst/>
          </a:prstGeom>
        </p:spPr>
        <p:txBody>
          <a:bodyPr/>
          <a:lstStyle/>
          <a:p>
            <a:pPr/>
            <a:r>
              <a:t>Why is studying software evolution important?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The majority of the software budget in large companies is devoted to changing and evolving existing software.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Software only needs to change in extreme situations.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Errors must be repaired</a:t>
            </a:r>
          </a:p>
          <a:p>
            <a:pPr lvl="1" marL="1066800" indent="-609600">
              <a:spcBef>
                <a:spcPts val="500"/>
              </a:spcBef>
              <a:buClr>
                <a:srgbClr val="000000"/>
              </a:buClr>
              <a:buFontTx/>
              <a:buAutoNum type="alphaUcPeriod" startAt="1"/>
              <a:defRPr sz="2400"/>
            </a:pPr>
            <a:r>
              <a:t>The performance or reliability of the system may have to be improved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Quiz Question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33"/>
            </a:lvl1pPr>
          </a:lstStyle>
          <a:p>
            <a:pPr/>
            <a:r>
              <a:t>Quiz Question 2</a:t>
            </a:r>
          </a:p>
        </p:txBody>
      </p:sp>
      <p:sp>
        <p:nvSpPr>
          <p:cNvPr id="176" name="Why is software change is inevitable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is software change is inevitable?</a:t>
            </a:r>
          </a:p>
          <a:p>
            <a:pPr lvl="1" marL="1066800" indent="-609600">
              <a:spcBef>
                <a:spcPts val="500"/>
              </a:spcBef>
              <a:buClr>
                <a:srgbClr val="17406D"/>
              </a:buClr>
              <a:buFontTx/>
              <a:buAutoNum type="alphaUcPeriod" startAt="1"/>
              <a:defRPr sz="2400"/>
            </a:pPr>
            <a:r>
              <a:t>New requirements emerge when the software is used.</a:t>
            </a:r>
          </a:p>
          <a:p>
            <a:pPr lvl="1" marL="1066800" indent="-609600">
              <a:spcBef>
                <a:spcPts val="500"/>
              </a:spcBef>
              <a:buClr>
                <a:srgbClr val="17406D"/>
              </a:buClr>
              <a:buFontTx/>
              <a:buAutoNum type="alphaUcPeriod" startAt="1"/>
              <a:defRPr sz="2400"/>
            </a:pPr>
            <a:r>
              <a:t>The business environment is static.</a:t>
            </a:r>
          </a:p>
          <a:p>
            <a:pPr lvl="1" marL="1066800" indent="-609600">
              <a:spcBef>
                <a:spcPts val="500"/>
              </a:spcBef>
              <a:buClr>
                <a:srgbClr val="17406D"/>
              </a:buClr>
              <a:buFontTx/>
              <a:buAutoNum type="alphaUcPeriod" startAt="1"/>
              <a:defRPr sz="2400"/>
            </a:pPr>
            <a:r>
              <a:t>Changing software is so inexpensive it can be done frequently.</a:t>
            </a:r>
          </a:p>
          <a:p>
            <a:pPr lvl="1" marL="1066800" indent="-609600">
              <a:spcBef>
                <a:spcPts val="500"/>
              </a:spcBef>
              <a:buClr>
                <a:srgbClr val="17406D"/>
              </a:buClr>
              <a:buFontTx/>
              <a:buAutoNum type="alphaUcPeriod" startAt="1"/>
              <a:defRPr sz="2400"/>
            </a:pPr>
            <a:r>
              <a:t>Dr. Howard says so.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Editorial">
  <a:themeElements>
    <a:clrScheme name="Editorial">
      <a:dk1>
        <a:srgbClr val="324863"/>
      </a:dk1>
      <a:lt1>
        <a:srgbClr val="634D31"/>
      </a:lt1>
      <a:dk2>
        <a:srgbClr val="615F5C"/>
      </a:dk2>
      <a:lt2>
        <a:srgbClr val="D6D3CB"/>
      </a:lt2>
      <a:accent1>
        <a:srgbClr val="4D76A4"/>
      </a:accent1>
      <a:accent2>
        <a:srgbClr val="729460"/>
      </a:accent2>
      <a:accent3>
        <a:srgbClr val="D6AD40"/>
      </a:accent3>
      <a:accent4>
        <a:srgbClr val="DC7D39"/>
      </a:accent4>
      <a:accent5>
        <a:srgbClr val="C36061"/>
      </a:accent5>
      <a:accent6>
        <a:srgbClr val="7E649B"/>
      </a:accent6>
      <a:hlink>
        <a:srgbClr val="0000FF"/>
      </a:hlink>
      <a:folHlink>
        <a:srgbClr val="FF00FF"/>
      </a:folHlink>
    </a:clrScheme>
    <a:fontScheme name="Editorial">
      <a:majorFont>
        <a:latin typeface="Didot"/>
        <a:ea typeface="Didot"/>
        <a:cs typeface="Didot"/>
      </a:majorFont>
      <a:minorFont>
        <a:latin typeface="Didot"/>
        <a:ea typeface="Didot"/>
        <a:cs typeface="Didot"/>
      </a:minorFont>
    </a:fontScheme>
    <a:fmtScheme name="Edito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>
              <a:hueOff val="109193"/>
              <a:satOff val="-4874"/>
              <a:lumOff val="12971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324863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Editorial">
  <a:themeElements>
    <a:clrScheme name="Editorial">
      <a:dk1>
        <a:srgbClr val="000000"/>
      </a:dk1>
      <a:lt1>
        <a:srgbClr val="FFFFFF"/>
      </a:lt1>
      <a:dk2>
        <a:srgbClr val="615F5C"/>
      </a:dk2>
      <a:lt2>
        <a:srgbClr val="D6D3CB"/>
      </a:lt2>
      <a:accent1>
        <a:srgbClr val="4D76A4"/>
      </a:accent1>
      <a:accent2>
        <a:srgbClr val="729460"/>
      </a:accent2>
      <a:accent3>
        <a:srgbClr val="D6AD40"/>
      </a:accent3>
      <a:accent4>
        <a:srgbClr val="DC7D39"/>
      </a:accent4>
      <a:accent5>
        <a:srgbClr val="C36061"/>
      </a:accent5>
      <a:accent6>
        <a:srgbClr val="7E649B"/>
      </a:accent6>
      <a:hlink>
        <a:srgbClr val="0000FF"/>
      </a:hlink>
      <a:folHlink>
        <a:srgbClr val="FF00FF"/>
      </a:folHlink>
    </a:clrScheme>
    <a:fontScheme name="Editorial">
      <a:majorFont>
        <a:latin typeface="Didot"/>
        <a:ea typeface="Didot"/>
        <a:cs typeface="Didot"/>
      </a:majorFont>
      <a:minorFont>
        <a:latin typeface="Didot"/>
        <a:ea typeface="Didot"/>
        <a:cs typeface="Didot"/>
      </a:minorFont>
    </a:fontScheme>
    <a:fmtScheme name="Edito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>
              <a:hueOff val="109193"/>
              <a:satOff val="-4874"/>
              <a:lumOff val="12971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324863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